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6" r:id="rId3"/>
    <p:sldId id="264" r:id="rId4"/>
    <p:sldId id="266" r:id="rId5"/>
    <p:sldId id="273" r:id="rId6"/>
    <p:sldId id="268" r:id="rId7"/>
    <p:sldId id="269" r:id="rId8"/>
    <p:sldId id="270" r:id="rId9"/>
    <p:sldId id="271" r:id="rId10"/>
    <p:sldId id="274" r:id="rId11"/>
    <p:sldId id="267" r:id="rId12"/>
    <p:sldId id="272" r:id="rId13"/>
    <p:sldId id="275" r:id="rId14"/>
    <p:sldId id="276" r:id="rId15"/>
    <p:sldId id="277" r:id="rId1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5600"/>
    <a:srgbClr val="321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6" y="-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F3BB2-1148-4CD7-96E0-29032330B558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82C8C-5590-4D72-BDFB-B49744BBC19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4682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9359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ja-JP" altLang="en-US">
                <a:solidFill>
                  <a:prstClr val="black"/>
                </a:solidFill>
              </a:rPr>
              <a:t>Language Based Classroom Activity 4  Appendix L4-5 Colour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All pictures are from </a:t>
            </a:r>
            <a:r>
              <a:rPr lang="en-US" altLang="ja-JP" dirty="0" err="1" smtClean="0"/>
              <a:t>Minna</a:t>
            </a:r>
            <a:r>
              <a:rPr lang="en-US" altLang="ja-JP" dirty="0" smtClean="0"/>
              <a:t> no </a:t>
            </a:r>
            <a:r>
              <a:rPr lang="en-US" altLang="ja-JP" dirty="0" err="1"/>
              <a:t>Kyozai</a:t>
            </a:r>
            <a:r>
              <a:rPr lang="en-US" altLang="ja-JP" dirty="0"/>
              <a:t> site.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ja-JP" altLang="en-US">
                <a:solidFill>
                  <a:prstClr val="black"/>
                </a:solidFill>
              </a:rPr>
              <a:t>Language Based Classroom Activity 4  Appendix L4-5 Colour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ja-JP" altLang="en-US">
                <a:solidFill>
                  <a:prstClr val="black"/>
                </a:solidFill>
              </a:rPr>
              <a:t>Language Based Classroom Activity 4  Appendix L4-5 Colour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ja-JP" altLang="en-US">
                <a:solidFill>
                  <a:prstClr val="black"/>
                </a:solidFill>
              </a:rPr>
              <a:t>Language Based Classroom Activity 4  Appendix L4-5 Colour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156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630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022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901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572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8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482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945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4901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552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6628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54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microsoft.com/office/2007/relationships/media" Target="../media/media11.wav"/><Relationship Id="rId7" Type="http://schemas.openxmlformats.org/officeDocument/2006/relationships/image" Target="../media/image17.png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1.wav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wav"/><Relationship Id="rId13" Type="http://schemas.openxmlformats.org/officeDocument/2006/relationships/image" Target="../media/image6.png"/><Relationship Id="rId3" Type="http://schemas.microsoft.com/office/2007/relationships/media" Target="../media/media2.wav"/><Relationship Id="rId7" Type="http://schemas.microsoft.com/office/2007/relationships/media" Target="../media/media4.wav"/><Relationship Id="rId12" Type="http://schemas.openxmlformats.org/officeDocument/2006/relationships/notesSlide" Target="../notesSlides/notesSlide3.xml"/><Relationship Id="rId17" Type="http://schemas.openxmlformats.org/officeDocument/2006/relationships/image" Target="../media/image10.png"/><Relationship Id="rId2" Type="http://schemas.openxmlformats.org/officeDocument/2006/relationships/audio" Target="../media/media1.wav"/><Relationship Id="rId16" Type="http://schemas.openxmlformats.org/officeDocument/2006/relationships/image" Target="../media/image9.png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11" Type="http://schemas.openxmlformats.org/officeDocument/2006/relationships/slideLayout" Target="../slideLayouts/slideLayout6.xml"/><Relationship Id="rId5" Type="http://schemas.microsoft.com/office/2007/relationships/media" Target="../media/media3.wav"/><Relationship Id="rId15" Type="http://schemas.openxmlformats.org/officeDocument/2006/relationships/image" Target="../media/image8.png"/><Relationship Id="rId10" Type="http://schemas.openxmlformats.org/officeDocument/2006/relationships/audio" Target="../media/media5.wav"/><Relationship Id="rId4" Type="http://schemas.openxmlformats.org/officeDocument/2006/relationships/audio" Target="../media/media2.wav"/><Relationship Id="rId9" Type="http://schemas.microsoft.com/office/2007/relationships/media" Target="../media/media5.wav"/><Relationship Id="rId1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13" Type="http://schemas.openxmlformats.org/officeDocument/2006/relationships/image" Target="../media/image10.png"/><Relationship Id="rId3" Type="http://schemas.microsoft.com/office/2007/relationships/media" Target="../media/media7.wav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9.pn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audio" Target="../media/media8.wav"/><Relationship Id="rId11" Type="http://schemas.openxmlformats.org/officeDocument/2006/relationships/image" Target="../media/image8.png"/><Relationship Id="rId5" Type="http://schemas.microsoft.com/office/2007/relationships/media" Target="../media/media8.wav"/><Relationship Id="rId10" Type="http://schemas.openxmlformats.org/officeDocument/2006/relationships/image" Target="../media/image7.png"/><Relationship Id="rId4" Type="http://schemas.openxmlformats.org/officeDocument/2006/relationships/audio" Target="../media/media7.wav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The Enormous Turnip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(Animals</a:t>
            </a:r>
            <a:r>
              <a:rPr lang="ja-JP" altLang="en-US" dirty="0" smtClean="0"/>
              <a:t> </a:t>
            </a:r>
            <a:r>
              <a:rPr lang="en-US" altLang="ja-JP" dirty="0"/>
              <a:t>in different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GB" altLang="ja-JP" dirty="0" smtClean="0"/>
              <a:t>c</a:t>
            </a:r>
            <a:r>
              <a:rPr lang="en-US" altLang="ja-JP" dirty="0" err="1" smtClean="0"/>
              <a:t>olours</a:t>
            </a:r>
            <a:r>
              <a:rPr lang="ja-JP" altLang="en-US" dirty="0" smtClean="0"/>
              <a:t> </a:t>
            </a:r>
            <a:r>
              <a:rPr lang="en-US" altLang="ja-JP" dirty="0" smtClean="0"/>
              <a:t>and sizes)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5, Section 2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27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Animals in different sizes</a:t>
            </a:r>
            <a:endParaRPr kumimoji="1" lang="ja-JP" altLang="en-US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6226" y="5877272"/>
            <a:ext cx="1153797" cy="796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3784585"/>
            <a:ext cx="4185073" cy="2889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054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1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Nan </a:t>
            </a:r>
            <a:r>
              <a:rPr kumimoji="1" lang="en-US" altLang="ja-JP" dirty="0" err="1" smtClean="0"/>
              <a:t>desu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ka</a:t>
            </a:r>
            <a:r>
              <a:rPr kumimoji="1" lang="en-US" altLang="ja-JP" dirty="0" smtClean="0"/>
              <a:t>?</a:t>
            </a:r>
            <a:r>
              <a:rPr kumimoji="1" lang="ja-JP" altLang="en-US" dirty="0" smtClean="0"/>
              <a:t> </a:t>
            </a:r>
            <a:endParaRPr kumimoji="1" lang="ja-JP" altLang="en-US" dirty="0"/>
          </a:p>
        </p:txBody>
      </p:sp>
      <p:pic>
        <p:nvPicPr>
          <p:cNvPr id="6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240352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4044528" y="2708920"/>
            <a:ext cx="17381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dirty="0" err="1"/>
              <a:t>K</a:t>
            </a:r>
            <a:r>
              <a:rPr kumimoji="1" lang="en-US" altLang="ja-JP" sz="6000" dirty="0" err="1" smtClean="0"/>
              <a:t>abu</a:t>
            </a:r>
            <a:endParaRPr kumimoji="1" lang="ja-JP" altLang="en-US" sz="6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638644" y="2708920"/>
            <a:ext cx="2160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dirty="0" err="1">
                <a:solidFill>
                  <a:schemeClr val="accent1"/>
                </a:solidFill>
              </a:rPr>
              <a:t>des</a:t>
            </a:r>
            <a:r>
              <a:rPr kumimoji="1" lang="en-US" altLang="ja-JP" sz="6000" dirty="0" err="1" smtClean="0">
                <a:solidFill>
                  <a:schemeClr val="accent1"/>
                </a:solidFill>
              </a:rPr>
              <a:t>u</a:t>
            </a:r>
            <a:endParaRPr kumimoji="1" lang="ja-JP" altLang="en-US" sz="6000" dirty="0">
              <a:solidFill>
                <a:schemeClr val="accent1"/>
              </a:solidFill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923" y="4221088"/>
            <a:ext cx="836827" cy="1575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1011255" y="5805264"/>
            <a:ext cx="18325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 err="1" smtClean="0">
                <a:latin typeface="Cambria"/>
              </a:rPr>
              <a:t>oo</a:t>
            </a:r>
            <a:r>
              <a:rPr kumimoji="1" lang="en-US" altLang="ja-JP" sz="6000" dirty="0" err="1" smtClean="0">
                <a:latin typeface="Cambria"/>
              </a:rPr>
              <a:t>kii</a:t>
            </a:r>
            <a:endParaRPr kumimoji="1" lang="ja-JP" altLang="en-US" sz="6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28227" y="5810180"/>
            <a:ext cx="22942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 err="1" smtClean="0">
                <a:latin typeface="Cambria"/>
              </a:rPr>
              <a:t>chiisa</a:t>
            </a:r>
            <a:r>
              <a:rPr kumimoji="1" lang="en-US" altLang="ja-JP" sz="6000" dirty="0" err="1" smtClean="0">
                <a:latin typeface="Cambria"/>
              </a:rPr>
              <a:t>i</a:t>
            </a:r>
            <a:endParaRPr kumimoji="1" lang="ja-JP" altLang="en-US" sz="6000" dirty="0"/>
          </a:p>
        </p:txBody>
      </p:sp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51520" y="6013211"/>
            <a:ext cx="609600" cy="609600"/>
          </a:xfrm>
          <a:prstGeom prst="rect">
            <a:avLst/>
          </a:prstGeom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477859" y="600829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31130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7" grpId="0"/>
      <p:bldP spid="8" grpId="0"/>
      <p:bldP spid="3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Nan </a:t>
            </a:r>
            <a:r>
              <a:rPr kumimoji="1" lang="en-US" altLang="ja-JP" dirty="0" err="1" smtClean="0"/>
              <a:t>desu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ka</a:t>
            </a:r>
            <a:r>
              <a:rPr kumimoji="1" lang="en-US" altLang="ja-JP" dirty="0" smtClean="0"/>
              <a:t>?</a:t>
            </a:r>
            <a:r>
              <a:rPr kumimoji="1" lang="ja-JP" altLang="en-US" dirty="0" smtClean="0"/>
              <a:t> 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11255" y="5805264"/>
            <a:ext cx="18325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 err="1" smtClean="0">
                <a:latin typeface="Cambria"/>
              </a:rPr>
              <a:t>oo</a:t>
            </a:r>
            <a:r>
              <a:rPr kumimoji="1" lang="en-US" altLang="ja-JP" sz="6000" dirty="0" err="1" smtClean="0">
                <a:latin typeface="Cambria"/>
              </a:rPr>
              <a:t>kii</a:t>
            </a:r>
            <a:endParaRPr kumimoji="1" lang="ja-JP" altLang="en-US" sz="6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28227" y="5810180"/>
            <a:ext cx="22942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 err="1" smtClean="0">
                <a:latin typeface="Cambria"/>
              </a:rPr>
              <a:t>chiisa</a:t>
            </a:r>
            <a:r>
              <a:rPr kumimoji="1" lang="en-US" altLang="ja-JP" sz="6000" dirty="0" err="1" smtClean="0">
                <a:latin typeface="Cambria"/>
              </a:rPr>
              <a:t>i</a:t>
            </a:r>
            <a:endParaRPr kumimoji="1" lang="ja-JP" altLang="en-US" sz="6000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48" y="2348880"/>
            <a:ext cx="3851949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27406" y="4637745"/>
            <a:ext cx="1004529" cy="807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273641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Nan </a:t>
            </a:r>
            <a:r>
              <a:rPr kumimoji="1" lang="en-US" altLang="ja-JP" dirty="0" err="1" smtClean="0"/>
              <a:t>desu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ka</a:t>
            </a:r>
            <a:r>
              <a:rPr kumimoji="1" lang="en-US" altLang="ja-JP" dirty="0" smtClean="0"/>
              <a:t>?</a:t>
            </a:r>
            <a:r>
              <a:rPr kumimoji="1" lang="ja-JP" altLang="en-US" dirty="0" smtClean="0"/>
              <a:t> 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11255" y="5805264"/>
            <a:ext cx="18325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 err="1" smtClean="0">
                <a:latin typeface="Cambria"/>
              </a:rPr>
              <a:t>oo</a:t>
            </a:r>
            <a:r>
              <a:rPr kumimoji="1" lang="en-US" altLang="ja-JP" sz="6000" dirty="0" err="1" smtClean="0">
                <a:latin typeface="Cambria"/>
              </a:rPr>
              <a:t>kii</a:t>
            </a:r>
            <a:endParaRPr kumimoji="1" lang="ja-JP" altLang="en-US" sz="6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28227" y="5810180"/>
            <a:ext cx="22942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 err="1" smtClean="0">
                <a:latin typeface="Cambria"/>
              </a:rPr>
              <a:t>chiisa</a:t>
            </a:r>
            <a:r>
              <a:rPr kumimoji="1" lang="en-US" altLang="ja-JP" sz="6000" dirty="0" err="1" smtClean="0">
                <a:latin typeface="Cambria"/>
              </a:rPr>
              <a:t>i</a:t>
            </a:r>
            <a:endParaRPr kumimoji="1" lang="ja-JP" altLang="en-US" sz="60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241" y="4437112"/>
            <a:ext cx="1546189" cy="1041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28386" y="2348880"/>
            <a:ext cx="4800037" cy="3234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594021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Nan </a:t>
            </a:r>
            <a:r>
              <a:rPr kumimoji="1" lang="en-US" altLang="ja-JP" dirty="0" err="1" smtClean="0"/>
              <a:t>desu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ka</a:t>
            </a:r>
            <a:r>
              <a:rPr kumimoji="1" lang="en-US" altLang="ja-JP" dirty="0" smtClean="0"/>
              <a:t>?</a:t>
            </a:r>
            <a:r>
              <a:rPr kumimoji="1" lang="ja-JP" altLang="en-US" dirty="0" smtClean="0"/>
              <a:t> 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11255" y="5805264"/>
            <a:ext cx="18325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 err="1" smtClean="0">
                <a:latin typeface="Cambria"/>
              </a:rPr>
              <a:t>oo</a:t>
            </a:r>
            <a:r>
              <a:rPr kumimoji="1" lang="en-US" altLang="ja-JP" sz="6000" dirty="0" err="1" smtClean="0">
                <a:latin typeface="Cambria"/>
              </a:rPr>
              <a:t>kii</a:t>
            </a:r>
            <a:endParaRPr kumimoji="1" lang="ja-JP" altLang="en-US" sz="6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28227" y="5810180"/>
            <a:ext cx="22942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 err="1" smtClean="0">
                <a:latin typeface="Cambria"/>
              </a:rPr>
              <a:t>chiisa</a:t>
            </a:r>
            <a:r>
              <a:rPr kumimoji="1" lang="en-US" altLang="ja-JP" sz="6000" dirty="0" err="1" smtClean="0">
                <a:latin typeface="Cambria"/>
              </a:rPr>
              <a:t>i</a:t>
            </a:r>
            <a:endParaRPr kumimoji="1" lang="ja-JP" altLang="en-US" sz="60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60231" y="4260360"/>
            <a:ext cx="1398348" cy="1238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2059711"/>
            <a:ext cx="3848777" cy="3409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479636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Nan </a:t>
            </a:r>
            <a:r>
              <a:rPr kumimoji="1" lang="en-US" altLang="ja-JP" dirty="0" err="1" smtClean="0"/>
              <a:t>desu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ka</a:t>
            </a:r>
            <a:r>
              <a:rPr kumimoji="1" lang="en-US" altLang="ja-JP" dirty="0" smtClean="0"/>
              <a:t>?</a:t>
            </a:r>
            <a:r>
              <a:rPr kumimoji="1" lang="ja-JP" altLang="en-US" dirty="0" smtClean="0"/>
              <a:t> 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11255" y="5805264"/>
            <a:ext cx="18325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 err="1" smtClean="0">
                <a:latin typeface="Cambria"/>
              </a:rPr>
              <a:t>oo</a:t>
            </a:r>
            <a:r>
              <a:rPr kumimoji="1" lang="en-US" altLang="ja-JP" sz="6000" dirty="0" err="1" smtClean="0">
                <a:latin typeface="Cambria"/>
              </a:rPr>
              <a:t>kii</a:t>
            </a:r>
            <a:endParaRPr kumimoji="1" lang="ja-JP" altLang="en-US" sz="6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28227" y="5810180"/>
            <a:ext cx="22942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 err="1" smtClean="0">
                <a:latin typeface="Cambria"/>
              </a:rPr>
              <a:t>chiisa</a:t>
            </a:r>
            <a:r>
              <a:rPr kumimoji="1" lang="en-US" altLang="ja-JP" sz="6000" dirty="0" err="1" smtClean="0">
                <a:latin typeface="Cambria"/>
              </a:rPr>
              <a:t>i</a:t>
            </a:r>
            <a:endParaRPr kumimoji="1" lang="ja-JP" altLang="en-US" sz="6000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437112"/>
            <a:ext cx="1153797" cy="796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2849728"/>
            <a:ext cx="4185073" cy="2889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79382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>
                <a:latin typeface="Cambria"/>
              </a:rPr>
              <a:t>大きい　かぶ　</a:t>
            </a:r>
            <a:r>
              <a:rPr lang="en-US" altLang="ja-JP" dirty="0" err="1" smtClean="0">
                <a:latin typeface="Cambria"/>
              </a:rPr>
              <a:t>Oo</a:t>
            </a:r>
            <a:r>
              <a:rPr kumimoji="1" lang="en-US" altLang="ja-JP" dirty="0" err="1" smtClean="0">
                <a:latin typeface="Cambria"/>
              </a:rPr>
              <a:t>kii</a:t>
            </a:r>
            <a:r>
              <a:rPr kumimoji="1" lang="en-US" altLang="ja-JP" dirty="0" smtClean="0">
                <a:latin typeface="Cambria"/>
              </a:rPr>
              <a:t> </a:t>
            </a:r>
            <a:r>
              <a:rPr kumimoji="1" lang="en-US" altLang="ja-JP" dirty="0" err="1" smtClean="0">
                <a:latin typeface="Cambria"/>
              </a:rPr>
              <a:t>kabu</a:t>
            </a:r>
            <a:r>
              <a:rPr kumimoji="1" lang="en-US" altLang="ja-JP" dirty="0" smtClean="0">
                <a:latin typeface="Cambria"/>
              </a:rPr>
              <a:t/>
            </a:r>
            <a:br>
              <a:rPr kumimoji="1" lang="en-US" altLang="ja-JP" dirty="0" smtClean="0">
                <a:latin typeface="Cambria"/>
              </a:rPr>
            </a:br>
            <a:r>
              <a:rPr lang="en-US" altLang="ja-JP" dirty="0">
                <a:latin typeface="Cambria"/>
              </a:rPr>
              <a:t>(</a:t>
            </a:r>
            <a:r>
              <a:rPr kumimoji="1" lang="en-US" altLang="ja-JP" dirty="0" smtClean="0"/>
              <a:t>The Enormous Turnip)</a:t>
            </a:r>
            <a:endParaRPr kumimoji="1" lang="ja-JP" altLang="en-US" dirty="0"/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11" y="1638419"/>
            <a:ext cx="8032177" cy="444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3891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30107"/>
            <a:ext cx="1721171" cy="1383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679" y="1725153"/>
            <a:ext cx="2307593" cy="1593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8862" y="4997055"/>
            <a:ext cx="2073477" cy="1396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618" y="4797152"/>
            <a:ext cx="1930353" cy="1710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1496408" y="772534"/>
            <a:ext cx="1563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usagi</a:t>
            </a:r>
            <a:endParaRPr kumimoji="1" lang="ja-JP" altLang="en-US" sz="4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228184" y="3893559"/>
            <a:ext cx="11521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inu</a:t>
            </a:r>
            <a:endParaRPr kumimoji="1" lang="ja-JP" altLang="en-US" sz="4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228184" y="596007"/>
            <a:ext cx="14510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dirty="0" err="1"/>
              <a:t>kamo</a:t>
            </a:r>
            <a:endParaRPr kumimoji="1" lang="ja-JP" altLang="en-US" sz="4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496408" y="3893559"/>
            <a:ext cx="1491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neko</a:t>
            </a:r>
            <a:endParaRPr kumimoji="1" lang="ja-JP" altLang="en-US" sz="44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99792" y="-99392"/>
            <a:ext cx="3744416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Nan </a:t>
            </a:r>
            <a:r>
              <a:rPr kumimoji="1" lang="en-US" altLang="ja-JP" dirty="0" err="1" smtClean="0"/>
              <a:t>desu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6228184" y="180443"/>
            <a:ext cx="609600" cy="609600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3131840" y="965032"/>
            <a:ext cx="609600" cy="609600"/>
          </a:xfrm>
          <a:prstGeom prst="rect">
            <a:avLst/>
          </a:prstGeom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7679222" y="790043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3059832" y="4095388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7679222" y="397347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54841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225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227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185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199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211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9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6" y="1930107"/>
            <a:ext cx="1721171" cy="1383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913" y="1725153"/>
            <a:ext cx="2307593" cy="1593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096" y="4997055"/>
            <a:ext cx="2073477" cy="1396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97152"/>
            <a:ext cx="1930353" cy="1710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970326" y="772534"/>
            <a:ext cx="1563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usagi</a:t>
            </a:r>
            <a:endParaRPr kumimoji="1" lang="ja-JP" altLang="en-US" sz="4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225418" y="3893559"/>
            <a:ext cx="11521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inu</a:t>
            </a:r>
            <a:endParaRPr kumimoji="1" lang="ja-JP" altLang="en-US" sz="4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225418" y="596007"/>
            <a:ext cx="14510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dirty="0" err="1"/>
              <a:t>kamo</a:t>
            </a:r>
            <a:endParaRPr kumimoji="1" lang="ja-JP" altLang="en-US" sz="4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970326" y="3893559"/>
            <a:ext cx="1491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neko</a:t>
            </a:r>
            <a:endParaRPr kumimoji="1" lang="ja-JP" altLang="en-US" sz="4400" dirty="0"/>
          </a:p>
        </p:txBody>
      </p:sp>
      <p:sp>
        <p:nvSpPr>
          <p:cNvPr id="2" name="角丸四角形吹き出し 1"/>
          <p:cNvSpPr/>
          <p:nvPr/>
        </p:nvSpPr>
        <p:spPr>
          <a:xfrm>
            <a:off x="4499992" y="5301208"/>
            <a:ext cx="1512168" cy="1335641"/>
          </a:xfrm>
          <a:prstGeom prst="wedgeRoundRectCallout">
            <a:avLst>
              <a:gd name="adj1" fmla="val 88011"/>
              <a:gd name="adj2" fmla="val -26500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 smtClean="0"/>
              <a:t>wan </a:t>
            </a:r>
            <a:r>
              <a:rPr kumimoji="1" lang="en-US" altLang="ja-JP" sz="3600" dirty="0" err="1" smtClean="0"/>
              <a:t>wan</a:t>
            </a:r>
            <a:endParaRPr kumimoji="1" lang="ja-JP" altLang="en-US" sz="3600" dirty="0"/>
          </a:p>
        </p:txBody>
      </p:sp>
      <p:sp>
        <p:nvSpPr>
          <p:cNvPr id="11" name="角丸四角形吹き出し 10"/>
          <p:cNvSpPr/>
          <p:nvPr/>
        </p:nvSpPr>
        <p:spPr>
          <a:xfrm>
            <a:off x="2699792" y="4329234"/>
            <a:ext cx="1512168" cy="1335641"/>
          </a:xfrm>
          <a:prstGeom prst="wedgeRoundRectCallout">
            <a:avLst>
              <a:gd name="adj1" fmla="val -74500"/>
              <a:gd name="adj2" fmla="val 19711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dirty="0" err="1"/>
              <a:t>nyaa</a:t>
            </a:r>
            <a:r>
              <a:rPr kumimoji="1" lang="en-US" altLang="ja-JP" sz="3600" dirty="0" smtClean="0"/>
              <a:t> </a:t>
            </a:r>
            <a:r>
              <a:rPr kumimoji="1" lang="en-US" altLang="ja-JP" sz="3600" dirty="0" err="1" smtClean="0"/>
              <a:t>nyaa</a:t>
            </a:r>
            <a:endParaRPr kumimoji="1" lang="ja-JP" altLang="en-US" sz="3600" dirty="0"/>
          </a:p>
        </p:txBody>
      </p:sp>
      <p:sp>
        <p:nvSpPr>
          <p:cNvPr id="15" name="角丸四角形吹き出し 14"/>
          <p:cNvSpPr/>
          <p:nvPr/>
        </p:nvSpPr>
        <p:spPr>
          <a:xfrm>
            <a:off x="4211960" y="1701218"/>
            <a:ext cx="1512168" cy="1335641"/>
          </a:xfrm>
          <a:prstGeom prst="wedgeRoundRectCallout">
            <a:avLst>
              <a:gd name="adj1" fmla="val 87256"/>
              <a:gd name="adj2" fmla="val 31692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dirty="0" err="1"/>
              <a:t>g</a:t>
            </a:r>
            <a:r>
              <a:rPr lang="en-US" altLang="ja-JP" sz="3600" dirty="0" err="1" smtClean="0"/>
              <a:t>aa</a:t>
            </a:r>
            <a:r>
              <a:rPr kumimoji="1" lang="en-US" altLang="ja-JP" sz="3600" dirty="0" smtClean="0"/>
              <a:t> </a:t>
            </a:r>
            <a:r>
              <a:rPr kumimoji="1" lang="en-US" altLang="ja-JP" sz="3600" dirty="0" err="1" smtClean="0"/>
              <a:t>gaa</a:t>
            </a:r>
            <a:endParaRPr kumimoji="1" lang="ja-JP" altLang="en-US" sz="3600" dirty="0"/>
          </a:p>
        </p:txBody>
      </p:sp>
      <p:sp>
        <p:nvSpPr>
          <p:cNvPr id="16" name="タイトル 1"/>
          <p:cNvSpPr txBox="1">
            <a:spLocks/>
          </p:cNvSpPr>
          <p:nvPr/>
        </p:nvSpPr>
        <p:spPr>
          <a:xfrm>
            <a:off x="2325889" y="188640"/>
            <a:ext cx="4550367" cy="11430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4400" noProof="0" dirty="0" smtClean="0">
                <a:latin typeface="+mj-lt"/>
                <a:ea typeface="+mj-ea"/>
                <a:cs typeface="+mj-cs"/>
              </a:rPr>
              <a:t>What sounds do they make</a:t>
            </a:r>
            <a:r>
              <a:rPr kumimoji="1" lang="en-US" altLang="ja-JP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8371656" y="2216893"/>
            <a:ext cx="609600" cy="609600"/>
          </a:xfrm>
          <a:prstGeom prst="rect">
            <a:avLst/>
          </a:prstGeom>
        </p:spPr>
      </p:pic>
      <p:pic>
        <p:nvPicPr>
          <p:cNvPr id="18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12726" y="4824677"/>
            <a:ext cx="609600" cy="609600"/>
          </a:xfrm>
          <a:prstGeom prst="rect">
            <a:avLst/>
          </a:prstGeom>
        </p:spPr>
      </p:pic>
      <p:pic>
        <p:nvPicPr>
          <p:cNvPr id="19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8316416" y="596902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3019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2458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2082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258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vol="8000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2" grpId="0" animBg="1"/>
      <p:bldP spid="11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Animals in different </a:t>
            </a:r>
            <a:r>
              <a:rPr kumimoji="1" lang="en-US" altLang="ja-JP" dirty="0" err="1" smtClean="0"/>
              <a:t>colours</a:t>
            </a:r>
            <a:endParaRPr kumimoji="1" lang="ja-JP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069" y="5387030"/>
            <a:ext cx="1387803" cy="1295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284" y="3385651"/>
            <a:ext cx="185737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942" y="4934350"/>
            <a:ext cx="1768613" cy="1750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703852"/>
            <a:ext cx="1388931" cy="1230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117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Oval 45"/>
          <p:cNvSpPr>
            <a:spLocks noChangeArrowheads="1"/>
          </p:cNvSpPr>
          <p:nvPr/>
        </p:nvSpPr>
        <p:spPr bwMode="auto">
          <a:xfrm>
            <a:off x="1586488" y="1268760"/>
            <a:ext cx="2376488" cy="13001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85" name="Oval 46"/>
          <p:cNvSpPr>
            <a:spLocks noChangeArrowheads="1"/>
          </p:cNvSpPr>
          <p:nvPr/>
        </p:nvSpPr>
        <p:spPr bwMode="auto">
          <a:xfrm>
            <a:off x="967068" y="2877601"/>
            <a:ext cx="2376488" cy="1368425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86" name="Oval 48"/>
          <p:cNvSpPr>
            <a:spLocks noChangeArrowheads="1"/>
          </p:cNvSpPr>
          <p:nvPr/>
        </p:nvSpPr>
        <p:spPr bwMode="auto">
          <a:xfrm>
            <a:off x="1602364" y="4702928"/>
            <a:ext cx="2344737" cy="13684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504" name="Oval 51"/>
          <p:cNvSpPr>
            <a:spLocks noChangeArrowheads="1"/>
          </p:cNvSpPr>
          <p:nvPr/>
        </p:nvSpPr>
        <p:spPr bwMode="auto">
          <a:xfrm>
            <a:off x="5560687" y="4702928"/>
            <a:ext cx="2449513" cy="1368425"/>
          </a:xfrm>
          <a:prstGeom prst="ellipse">
            <a:avLst/>
          </a:prstGeom>
          <a:solidFill>
            <a:srgbClr val="AC5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ea typeface="ＭＳ Ｐゴシック" pitchFamily="50" charset="-128"/>
            </a:endParaRPr>
          </a:p>
        </p:txBody>
      </p:sp>
      <p:pic>
        <p:nvPicPr>
          <p:cNvPr id="20509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255301"/>
            <a:ext cx="12763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740982" y="1457176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smtClean="0">
                <a:solidFill>
                  <a:srgbClr val="000000"/>
                </a:solidFill>
                <a:ea typeface="ＭＳ Ｐゴシック" pitchFamily="50" charset="-128"/>
              </a:rPr>
              <a:t>aka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91799" y="3100148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ao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40982" y="4925475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rgbClr val="000000"/>
                </a:solidFill>
                <a:ea typeface="ＭＳ Ｐゴシック" pitchFamily="50" charset="-128"/>
              </a:rPr>
              <a:t>kiiro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751693" y="4925475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 smtClean="0">
                <a:solidFill>
                  <a:schemeClr val="bg1">
                    <a:lumMod val="95000"/>
                  </a:schemeClr>
                </a:solidFill>
                <a:ea typeface="ＭＳ Ｐゴシック" pitchFamily="50" charset="-128"/>
              </a:rPr>
              <a:t>chairo</a:t>
            </a:r>
            <a:endParaRPr kumimoji="0" lang="ja-JP" altLang="en-US" sz="5400" dirty="0" smtClean="0">
              <a:solidFill>
                <a:schemeClr val="bg1">
                  <a:lumMod val="95000"/>
                </a:schemeClr>
              </a:solidFill>
              <a:ea typeface="ＭＳ Ｐゴシック" pitchFamily="50" charset="-128"/>
            </a:endParaRPr>
          </a:p>
        </p:txBody>
      </p:sp>
      <p:sp>
        <p:nvSpPr>
          <p:cNvPr id="17" name="Oval 45"/>
          <p:cNvSpPr>
            <a:spLocks noChangeArrowheads="1"/>
          </p:cNvSpPr>
          <p:nvPr/>
        </p:nvSpPr>
        <p:spPr bwMode="auto">
          <a:xfrm>
            <a:off x="5597199" y="1268760"/>
            <a:ext cx="2376488" cy="1300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751693" y="1457176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rgbClr val="000000"/>
                </a:solidFill>
                <a:ea typeface="ＭＳ Ｐゴシック" pitchFamily="50" charset="-128"/>
              </a:rPr>
              <a:t>shiro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9" name="Oval 45"/>
          <p:cNvSpPr>
            <a:spLocks noChangeArrowheads="1"/>
          </p:cNvSpPr>
          <p:nvPr/>
        </p:nvSpPr>
        <p:spPr bwMode="auto">
          <a:xfrm>
            <a:off x="6079906" y="2911732"/>
            <a:ext cx="2376488" cy="13001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234400" y="3100148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chemeClr val="bg1"/>
                </a:solidFill>
                <a:ea typeface="ＭＳ Ｐゴシック" pitchFamily="50" charset="-128"/>
              </a:rPr>
              <a:t>ku</a:t>
            </a:r>
            <a:r>
              <a:rPr kumimoji="0" lang="en-US" altLang="ja-JP" sz="5400" dirty="0" err="1" smtClean="0">
                <a:solidFill>
                  <a:schemeClr val="bg1"/>
                </a:solidFill>
                <a:ea typeface="ＭＳ Ｐゴシック" pitchFamily="50" charset="-128"/>
              </a:rPr>
              <a:t>ro</a:t>
            </a:r>
            <a:endParaRPr kumimoji="0" lang="ja-JP" altLang="en-US" sz="5400" dirty="0" smtClean="0">
              <a:solidFill>
                <a:schemeClr val="bg1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3890927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1" grpId="0"/>
      <p:bldP spid="12" grpId="0"/>
      <p:bldP spid="1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45"/>
          <p:cNvSpPr>
            <a:spLocks noChangeArrowheads="1"/>
          </p:cNvSpPr>
          <p:nvPr/>
        </p:nvSpPr>
        <p:spPr bwMode="auto">
          <a:xfrm>
            <a:off x="583364" y="2872508"/>
            <a:ext cx="2376488" cy="1300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rgbClr val="000000"/>
                </a:solidFill>
                <a:latin typeface="+mn-lt"/>
                <a:ea typeface="ＭＳ Ｐゴシック" pitchFamily="50" charset="-128"/>
              </a:rPr>
              <a:t>shiro</a:t>
            </a:r>
            <a:endParaRPr kumimoji="0" lang="ja-JP" altLang="en-US" sz="5400" dirty="0">
              <a:solidFill>
                <a:srgbClr val="000000"/>
              </a:solidFill>
              <a:latin typeface="+mn-lt"/>
              <a:ea typeface="ＭＳ Ｐゴシック" pitchFamily="50" charset="-128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137" y="2824090"/>
            <a:ext cx="2073477" cy="1396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4427984" y="2942507"/>
            <a:ext cx="1584176" cy="11601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5400" dirty="0" err="1" smtClean="0"/>
              <a:t>inu</a:t>
            </a:r>
            <a:endParaRPr kumimoji="1" lang="ja-JP" altLang="en-US" sz="5400" dirty="0"/>
          </a:p>
        </p:txBody>
      </p:sp>
      <p:sp>
        <p:nvSpPr>
          <p:cNvPr id="5" name="テキスト ボックス 4"/>
          <p:cNvSpPr txBox="1"/>
          <p:nvPr/>
        </p:nvSpPr>
        <p:spPr>
          <a:xfrm flipH="1">
            <a:off x="3310769" y="3080161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400" dirty="0" smtClean="0"/>
              <a:t>+</a:t>
            </a:r>
            <a:endParaRPr kumimoji="1" lang="ja-JP" altLang="en-US" sz="5400" dirty="0"/>
          </a:p>
        </p:txBody>
      </p:sp>
      <p:sp>
        <p:nvSpPr>
          <p:cNvPr id="23" name="正方形/長方形 22"/>
          <p:cNvSpPr/>
          <p:nvPr/>
        </p:nvSpPr>
        <p:spPr>
          <a:xfrm>
            <a:off x="552711" y="1355582"/>
            <a:ext cx="2437794" cy="11601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5400" dirty="0" smtClean="0"/>
              <a:t>white</a:t>
            </a:r>
            <a:endParaRPr kumimoji="1" lang="ja-JP" altLang="en-US" sz="5400" dirty="0"/>
          </a:p>
        </p:txBody>
      </p:sp>
      <p:sp>
        <p:nvSpPr>
          <p:cNvPr id="24" name="正方形/長方形 23"/>
          <p:cNvSpPr/>
          <p:nvPr/>
        </p:nvSpPr>
        <p:spPr>
          <a:xfrm>
            <a:off x="4001175" y="1412776"/>
            <a:ext cx="2437794" cy="11601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5400" dirty="0" smtClean="0"/>
              <a:t>dog</a:t>
            </a:r>
            <a:endParaRPr kumimoji="1" lang="ja-JP" altLang="en-US" sz="5400" dirty="0"/>
          </a:p>
        </p:txBody>
      </p:sp>
      <p:sp>
        <p:nvSpPr>
          <p:cNvPr id="26" name="Oval 45"/>
          <p:cNvSpPr>
            <a:spLocks noChangeArrowheads="1"/>
          </p:cNvSpPr>
          <p:nvPr/>
        </p:nvSpPr>
        <p:spPr bwMode="auto">
          <a:xfrm>
            <a:off x="585272" y="2872368"/>
            <a:ext cx="2376488" cy="1300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rgbClr val="000000"/>
                </a:solidFill>
                <a:latin typeface="+mn-lt"/>
                <a:ea typeface="ＭＳ Ｐゴシック" pitchFamily="50" charset="-128"/>
              </a:rPr>
              <a:t>shiro</a:t>
            </a:r>
            <a:r>
              <a:rPr kumimoji="0" lang="en-US" altLang="ja-JP" sz="5400" dirty="0" err="1" smtClean="0">
                <a:solidFill>
                  <a:srgbClr val="FF0000"/>
                </a:solidFill>
                <a:latin typeface="+mn-lt"/>
                <a:ea typeface="ＭＳ Ｐゴシック" pitchFamily="50" charset="-128"/>
              </a:rPr>
              <a:t>i</a:t>
            </a:r>
            <a:endParaRPr kumimoji="0" lang="ja-JP" altLang="en-US" sz="5400" dirty="0">
              <a:solidFill>
                <a:srgbClr val="FF0000"/>
              </a:solidFill>
              <a:latin typeface="+mn-lt"/>
              <a:ea typeface="ＭＳ Ｐゴシック" pitchFamily="50" charset="-128"/>
            </a:endParaRPr>
          </a:p>
        </p:txBody>
      </p:sp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380312" y="443711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203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7" grpId="0" animBg="1"/>
      <p:bldP spid="3" grpId="0" animBg="1"/>
      <p:bldP spid="5" grpId="0"/>
      <p:bldP spid="5" grpId="1"/>
      <p:bldP spid="23" grpId="0" animBg="1"/>
      <p:bldP spid="24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45"/>
          <p:cNvSpPr>
            <a:spLocks noChangeArrowheads="1"/>
          </p:cNvSpPr>
          <p:nvPr/>
        </p:nvSpPr>
        <p:spPr bwMode="auto">
          <a:xfrm>
            <a:off x="539552" y="897696"/>
            <a:ext cx="2376488" cy="13001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chemeClr val="bg1"/>
                </a:solidFill>
                <a:latin typeface="+mn-lt"/>
                <a:ea typeface="ＭＳ Ｐゴシック" pitchFamily="50" charset="-128"/>
              </a:rPr>
              <a:t>kuro</a:t>
            </a:r>
            <a:endParaRPr kumimoji="0" lang="ja-JP" altLang="en-US" sz="5400" dirty="0">
              <a:solidFill>
                <a:schemeClr val="bg1"/>
              </a:solidFill>
              <a:latin typeface="+mn-lt"/>
              <a:ea typeface="ＭＳ Ｐゴシック" pitchFamily="50" charset="-128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02087" y="692696"/>
            <a:ext cx="1930353" cy="1710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正方形/長方形 20"/>
          <p:cNvSpPr/>
          <p:nvPr/>
        </p:nvSpPr>
        <p:spPr>
          <a:xfrm>
            <a:off x="4427984" y="967694"/>
            <a:ext cx="1584176" cy="116016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5400" dirty="0" err="1" smtClean="0">
                <a:solidFill>
                  <a:schemeClr val="bg1"/>
                </a:solidFill>
              </a:rPr>
              <a:t>neko</a:t>
            </a:r>
            <a:endParaRPr kumimoji="1" lang="ja-JP" altLang="en-US" sz="5400" dirty="0">
              <a:solidFill>
                <a:schemeClr val="bg1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 flipH="1">
            <a:off x="3310769" y="1086112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400" dirty="0" smtClean="0"/>
              <a:t>+</a:t>
            </a:r>
            <a:endParaRPr kumimoji="1" lang="ja-JP" altLang="en-US" sz="5400" dirty="0"/>
          </a:p>
        </p:txBody>
      </p:sp>
      <p:sp>
        <p:nvSpPr>
          <p:cNvPr id="12" name="Oval 45"/>
          <p:cNvSpPr>
            <a:spLocks noChangeArrowheads="1"/>
          </p:cNvSpPr>
          <p:nvPr/>
        </p:nvSpPr>
        <p:spPr bwMode="auto">
          <a:xfrm>
            <a:off x="548226" y="881826"/>
            <a:ext cx="2376488" cy="13001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chemeClr val="bg1"/>
                </a:solidFill>
                <a:latin typeface="+mj-lt"/>
                <a:ea typeface="ＭＳ Ｐゴシック" pitchFamily="50" charset="-128"/>
              </a:rPr>
              <a:t>kuro</a:t>
            </a:r>
            <a:r>
              <a:rPr kumimoji="0" lang="en-US" altLang="ja-JP" sz="5400" dirty="0" err="1" smtClean="0">
                <a:solidFill>
                  <a:srgbClr val="FF0000"/>
                </a:solidFill>
                <a:latin typeface="+mj-lt"/>
                <a:ea typeface="ＭＳ Ｐゴシック" pitchFamily="50" charset="-128"/>
              </a:rPr>
              <a:t>i</a:t>
            </a:r>
            <a:endParaRPr kumimoji="0" lang="ja-JP" altLang="en-US" sz="5400" dirty="0">
              <a:solidFill>
                <a:srgbClr val="FF0000"/>
              </a:solidFill>
              <a:latin typeface="+mj-lt"/>
              <a:ea typeface="ＭＳ Ｐゴシック" pitchFamily="50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087" y="2852936"/>
            <a:ext cx="1928786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正方形/長方形 24"/>
          <p:cNvSpPr/>
          <p:nvPr/>
        </p:nvSpPr>
        <p:spPr>
          <a:xfrm>
            <a:off x="4427984" y="3172954"/>
            <a:ext cx="1584176" cy="11601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5400" dirty="0" err="1" smtClean="0"/>
              <a:t>neko</a:t>
            </a:r>
            <a:endParaRPr kumimoji="1" lang="ja-JP" altLang="en-US" sz="5400" dirty="0"/>
          </a:p>
        </p:txBody>
      </p:sp>
      <p:sp>
        <p:nvSpPr>
          <p:cNvPr id="27" name="Oval 45"/>
          <p:cNvSpPr>
            <a:spLocks noChangeArrowheads="1"/>
          </p:cNvSpPr>
          <p:nvPr/>
        </p:nvSpPr>
        <p:spPr bwMode="auto">
          <a:xfrm>
            <a:off x="539328" y="3102955"/>
            <a:ext cx="2376488" cy="1300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rgbClr val="000000"/>
                </a:solidFill>
                <a:latin typeface="+mn-lt"/>
                <a:ea typeface="ＭＳ Ｐゴシック" pitchFamily="50" charset="-128"/>
              </a:rPr>
              <a:t>shiro</a:t>
            </a:r>
            <a:r>
              <a:rPr kumimoji="0" lang="en-US" altLang="ja-JP" sz="5400" dirty="0" err="1" smtClean="0">
                <a:solidFill>
                  <a:srgbClr val="FF0000"/>
                </a:solidFill>
                <a:latin typeface="+mn-lt"/>
                <a:ea typeface="ＭＳ Ｐゴシック" pitchFamily="50" charset="-128"/>
              </a:rPr>
              <a:t>i</a:t>
            </a:r>
            <a:endParaRPr kumimoji="0" lang="ja-JP" altLang="en-US" sz="5400" dirty="0">
              <a:solidFill>
                <a:srgbClr val="FF0000"/>
              </a:solidFill>
              <a:latin typeface="+mn-lt"/>
              <a:ea typeface="ＭＳ Ｐゴシック" pitchFamily="50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39305" y="4653136"/>
            <a:ext cx="2054349" cy="2033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正方形/長方形 27"/>
          <p:cNvSpPr/>
          <p:nvPr/>
        </p:nvSpPr>
        <p:spPr>
          <a:xfrm>
            <a:off x="4405348" y="5151165"/>
            <a:ext cx="1584176" cy="11601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5400" dirty="0" err="1" smtClean="0"/>
              <a:t>neko</a:t>
            </a:r>
            <a:endParaRPr kumimoji="1" lang="ja-JP" altLang="en-US" sz="5400" dirty="0"/>
          </a:p>
        </p:txBody>
      </p:sp>
      <p:sp>
        <p:nvSpPr>
          <p:cNvPr id="30" name="Oval 45"/>
          <p:cNvSpPr>
            <a:spLocks noChangeArrowheads="1"/>
          </p:cNvSpPr>
          <p:nvPr/>
        </p:nvSpPr>
        <p:spPr bwMode="auto">
          <a:xfrm>
            <a:off x="516692" y="5081166"/>
            <a:ext cx="2376488" cy="130016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rgbClr val="000000"/>
                </a:solidFill>
                <a:latin typeface="+mn-lt"/>
                <a:ea typeface="ＭＳ Ｐゴシック" pitchFamily="50" charset="-128"/>
              </a:rPr>
              <a:t>ao</a:t>
            </a:r>
            <a:r>
              <a:rPr kumimoji="0" lang="en-US" altLang="ja-JP" sz="5400" dirty="0" err="1" smtClean="0">
                <a:solidFill>
                  <a:srgbClr val="FF0000"/>
                </a:solidFill>
                <a:latin typeface="+mn-lt"/>
                <a:ea typeface="ＭＳ Ｐゴシック" pitchFamily="50" charset="-128"/>
              </a:rPr>
              <a:t>i</a:t>
            </a:r>
            <a:endParaRPr kumimoji="0" lang="ja-JP" altLang="en-US" sz="5400" dirty="0">
              <a:solidFill>
                <a:srgbClr val="FF0000"/>
              </a:solidFill>
              <a:latin typeface="+mn-lt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89954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/>
      <p:bldP spid="12" grpId="0" animBg="1"/>
      <p:bldP spid="25" grpId="0" animBg="1"/>
      <p:bldP spid="27" grpId="0" animBg="1"/>
      <p:bldP spid="28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/>
          <p:cNvSpPr/>
          <p:nvPr/>
        </p:nvSpPr>
        <p:spPr>
          <a:xfrm>
            <a:off x="4427984" y="967694"/>
            <a:ext cx="1872208" cy="11601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5400" dirty="0" err="1" smtClean="0">
                <a:solidFill>
                  <a:schemeClr val="tx1"/>
                </a:solidFill>
              </a:rPr>
              <a:t>neko</a:t>
            </a:r>
            <a:endParaRPr kumimoji="1" lang="ja-JP" altLang="en-US" sz="5400" dirty="0">
              <a:solidFill>
                <a:schemeClr val="tx1"/>
              </a:solidFill>
            </a:endParaRPr>
          </a:p>
        </p:txBody>
      </p:sp>
      <p:sp>
        <p:nvSpPr>
          <p:cNvPr id="12" name="Oval 45"/>
          <p:cNvSpPr>
            <a:spLocks noChangeArrowheads="1"/>
          </p:cNvSpPr>
          <p:nvPr/>
        </p:nvSpPr>
        <p:spPr bwMode="auto">
          <a:xfrm>
            <a:off x="1582935" y="967694"/>
            <a:ext cx="2376488" cy="1300162"/>
          </a:xfrm>
          <a:prstGeom prst="ellipse">
            <a:avLst/>
          </a:prstGeom>
          <a:solidFill>
            <a:srgbClr val="FF0000"/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latin typeface="+mj-lt"/>
                <a:ea typeface="ＭＳ Ｐゴシック" pitchFamily="50" charset="-128"/>
              </a:rPr>
              <a:t>akai</a:t>
            </a:r>
            <a:endParaRPr kumimoji="0" lang="ja-JP" altLang="en-US" sz="5400" dirty="0">
              <a:solidFill>
                <a:srgbClr val="FF0000"/>
              </a:solidFill>
              <a:latin typeface="+mj-lt"/>
              <a:ea typeface="ＭＳ Ｐゴシック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4427984" y="3172954"/>
            <a:ext cx="1872208" cy="11601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5400" dirty="0" err="1" smtClean="0"/>
              <a:t>usagi</a:t>
            </a:r>
            <a:endParaRPr kumimoji="1" lang="ja-JP" altLang="en-US" sz="5400" dirty="0"/>
          </a:p>
        </p:txBody>
      </p:sp>
      <p:sp>
        <p:nvSpPr>
          <p:cNvPr id="27" name="Oval 45"/>
          <p:cNvSpPr>
            <a:spLocks noChangeArrowheads="1"/>
          </p:cNvSpPr>
          <p:nvPr/>
        </p:nvSpPr>
        <p:spPr bwMode="auto">
          <a:xfrm>
            <a:off x="1582935" y="3102955"/>
            <a:ext cx="2376488" cy="1300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rgbClr val="000000"/>
                </a:solidFill>
                <a:latin typeface="+mn-lt"/>
                <a:ea typeface="ＭＳ Ｐゴシック" pitchFamily="50" charset="-128"/>
              </a:rPr>
              <a:t>shiroi</a:t>
            </a:r>
            <a:endParaRPr kumimoji="0" lang="ja-JP" altLang="en-US" sz="5400" dirty="0">
              <a:solidFill>
                <a:srgbClr val="FF0000"/>
              </a:solidFill>
              <a:latin typeface="+mn-lt"/>
              <a:ea typeface="ＭＳ Ｐゴシック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4405348" y="5151165"/>
            <a:ext cx="1894844" cy="1160164"/>
          </a:xfrm>
          <a:prstGeom prst="rect">
            <a:avLst/>
          </a:prstGeom>
          <a:solidFill>
            <a:srgbClr val="AC5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>
                <a:solidFill>
                  <a:schemeClr val="bg1"/>
                </a:solidFill>
                <a:ea typeface="ＭＳ Ｐゴシック" pitchFamily="50" charset="-128"/>
                <a:cs typeface="Arial" charset="0"/>
              </a:rPr>
              <a:t>kamo</a:t>
            </a:r>
            <a:endParaRPr kumimoji="0" lang="ja-JP" altLang="en-US" sz="5400" dirty="0">
              <a:solidFill>
                <a:schemeClr val="bg1"/>
              </a:solidFill>
              <a:ea typeface="ＭＳ Ｐゴシック" pitchFamily="50" charset="-128"/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71129" y="2950872"/>
            <a:ext cx="17907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454" y="614326"/>
            <a:ext cx="185737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523" y="4788247"/>
            <a:ext cx="2307593" cy="1593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val 51"/>
          <p:cNvSpPr>
            <a:spLocks noChangeArrowheads="1"/>
          </p:cNvSpPr>
          <p:nvPr/>
        </p:nvSpPr>
        <p:spPr bwMode="auto">
          <a:xfrm>
            <a:off x="1546423" y="5044871"/>
            <a:ext cx="2449513" cy="1368425"/>
          </a:xfrm>
          <a:prstGeom prst="ellipse">
            <a:avLst/>
          </a:prstGeom>
          <a:solidFill>
            <a:srgbClr val="AC5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chemeClr val="bg1"/>
                </a:solidFill>
                <a:latin typeface="+mn-lt"/>
                <a:ea typeface="ＭＳ Ｐゴシック" pitchFamily="50" charset="-128"/>
              </a:rPr>
              <a:t>chairoi</a:t>
            </a:r>
            <a:endParaRPr kumimoji="0" lang="ja-JP" altLang="en-US" sz="5400" dirty="0" smtClean="0">
              <a:solidFill>
                <a:schemeClr val="bg1"/>
              </a:solidFill>
              <a:latin typeface="+mn-lt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818107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2" grpId="0" animBg="1"/>
      <p:bldP spid="25" grpId="0" animBg="1"/>
      <p:bldP spid="27" grpId="0" animBg="1"/>
      <p:bldP spid="28" grpId="0" animBg="1"/>
      <p:bldP spid="17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153</Words>
  <Application>Microsoft Office PowerPoint</Application>
  <PresentationFormat>画面に合わせる (4:3)</PresentationFormat>
  <Paragraphs>75</Paragraphs>
  <Slides>15</Slides>
  <Notes>13</Notes>
  <HiddenSlides>0</HiddenSlides>
  <MMClips>11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Office ​​テーマ</vt:lpstr>
      <vt:lpstr>The Enormous Turnip (Animals in different  colours and sizes)</vt:lpstr>
      <vt:lpstr>大きい　かぶ　Ookii kabu (The Enormous Turnip)</vt:lpstr>
      <vt:lpstr>Nan desu ka?</vt:lpstr>
      <vt:lpstr>PowerPoint プレゼンテーション</vt:lpstr>
      <vt:lpstr>Animals in different colours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Animals in different sizes</vt:lpstr>
      <vt:lpstr>Nan desu ka? </vt:lpstr>
      <vt:lpstr>Nan desu ka? </vt:lpstr>
      <vt:lpstr>Nan desu ka? </vt:lpstr>
      <vt:lpstr>Nan desu ka? </vt:lpstr>
      <vt:lpstr>Nan desu ka?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Tomodachi (friends)</dc:title>
  <dc:creator>Seiji Fukushima</dc:creator>
  <cp:lastModifiedBy>Seiji Fukushima</cp:lastModifiedBy>
  <cp:revision>36</cp:revision>
  <dcterms:created xsi:type="dcterms:W3CDTF">2014-06-04T09:23:46Z</dcterms:created>
  <dcterms:modified xsi:type="dcterms:W3CDTF">2014-07-31T13:58:08Z</dcterms:modified>
</cp:coreProperties>
</file>